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56" r:id="rId2"/>
    <p:sldId id="259" r:id="rId3"/>
    <p:sldId id="260" r:id="rId4"/>
    <p:sldId id="286" r:id="rId5"/>
    <p:sldId id="273" r:id="rId6"/>
    <p:sldId id="275" r:id="rId7"/>
    <p:sldId id="276" r:id="rId8"/>
    <p:sldId id="284"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FF29"/>
    <a:srgbClr val="003635"/>
    <a:srgbClr val="FF0D97"/>
    <a:srgbClr val="0000CC"/>
    <a:srgbClr val="C80064"/>
    <a:srgbClr val="C33A1F"/>
    <a:srgbClr val="FF2549"/>
    <a:srgbClr val="007033"/>
    <a:srgbClr val="D6370C"/>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p:cViewPr varScale="1">
        <p:scale>
          <a:sx n="102" d="100"/>
          <a:sy n="102" d="100"/>
        </p:scale>
        <p:origin x="859" y="5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3175" y="1120876"/>
            <a:ext cx="8008376" cy="1710814"/>
          </a:xfrm>
          <a:noFill/>
          <a:effectLst>
            <a:outerShdw blurRad="50800" dist="38100" dir="2700000" algn="tl" rotWithShape="0">
              <a:prstClr val="black">
                <a:alpha val="40000"/>
              </a:prstClr>
            </a:outerShdw>
          </a:effectLst>
        </p:spPr>
        <p:txBody>
          <a:bodyPr>
            <a:normAutofit/>
          </a:bodyPr>
          <a:lstStyle>
            <a:lvl1pPr algn="r">
              <a:defRPr sz="3600">
                <a:solidFill>
                  <a:srgbClr val="00206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78426" y="3709218"/>
            <a:ext cx="8001000" cy="678426"/>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4" y="224337"/>
            <a:ext cx="8259098" cy="763526"/>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415845"/>
            <a:ext cx="8246070" cy="3362630"/>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6872" y="406537"/>
            <a:ext cx="6937885" cy="725349"/>
          </a:xfrm>
        </p:spPr>
        <p:txBody>
          <a:bodyPr>
            <a:normAutofit/>
          </a:bodyPr>
          <a:lstStyle>
            <a:lvl1pPr algn="l">
              <a:defRPr sz="360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718186" y="1143000"/>
            <a:ext cx="6961240" cy="3545497"/>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212651"/>
            <a:ext cx="8093365" cy="763525"/>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530153"/>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002550"/>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530153"/>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002550"/>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2206" y="997065"/>
            <a:ext cx="5599928" cy="578512"/>
          </a:xfrm>
        </p:spPr>
        <p:txBody>
          <a:bodyPr>
            <a:normAutofit fontScale="90000"/>
          </a:bodyPr>
          <a:lstStyle/>
          <a:p>
            <a:pPr algn="ctr">
              <a:spcBef>
                <a:spcPts val="0"/>
              </a:spcBef>
            </a:pPr>
            <a:r>
              <a:rPr lang="tr-TR" altLang="tr-TR" b="1" dirty="0" err="1">
                <a:solidFill>
                  <a:schemeClr val="tx1">
                    <a:lumMod val="95000"/>
                    <a:lumOff val="5000"/>
                  </a:schemeClr>
                </a:solidFill>
                <a:latin typeface="Calibri" panose="020F0502020204030204" pitchFamily="34" charset="0"/>
              </a:rPr>
              <a:t>Perpektif</a:t>
            </a:r>
            <a:r>
              <a:rPr lang="tr-TR" altLang="tr-TR" b="1" dirty="0">
                <a:solidFill>
                  <a:schemeClr val="tx1">
                    <a:lumMod val="95000"/>
                    <a:lumOff val="5000"/>
                  </a:schemeClr>
                </a:solidFill>
                <a:latin typeface="Calibri" panose="020F0502020204030204" pitchFamily="34" charset="0"/>
              </a:rPr>
              <a:t> Çizimi-1</a:t>
            </a:r>
          </a:p>
        </p:txBody>
      </p:sp>
      <p:pic>
        <p:nvPicPr>
          <p:cNvPr id="5" name="Picture 2" descr="autocad 2020 logo png ile ilgili görsel sonucu">
            <a:extLst>
              <a:ext uri="{FF2B5EF4-FFF2-40B4-BE49-F238E27FC236}">
                <a16:creationId xmlns:a16="http://schemas.microsoft.com/office/drawing/2014/main" id="{E56A60B3-FF3E-4F04-91C4-23B0A7FC55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192"/>
          <a:stretch/>
        </p:blipFill>
        <p:spPr bwMode="auto">
          <a:xfrm>
            <a:off x="5359540" y="441069"/>
            <a:ext cx="2565260" cy="578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utocad 2020 logo png ile ilgili görsel sonucu">
            <a:extLst>
              <a:ext uri="{FF2B5EF4-FFF2-40B4-BE49-F238E27FC236}">
                <a16:creationId xmlns:a16="http://schemas.microsoft.com/office/drawing/2014/main" id="{9F9F39C1-8E2D-44F8-AC0D-8C7D397739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1110"/>
          <a:stretch/>
        </p:blipFill>
        <p:spPr bwMode="auto">
          <a:xfrm>
            <a:off x="1908349" y="1432889"/>
            <a:ext cx="1606376" cy="198895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847815EB-C735-4970-B2A0-2CEB92E41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685" y="4315250"/>
            <a:ext cx="947358" cy="774362"/>
          </a:xfrm>
          <a:prstGeom prst="rect">
            <a:avLst/>
          </a:prstGeom>
        </p:spPr>
      </p:pic>
      <p:sp>
        <p:nvSpPr>
          <p:cNvPr id="11" name="Title 1">
            <a:extLst>
              <a:ext uri="{FF2B5EF4-FFF2-40B4-BE49-F238E27FC236}">
                <a16:creationId xmlns:a16="http://schemas.microsoft.com/office/drawing/2014/main" id="{7A536DF6-4EE8-4177-BB4D-FB8B859AF9A6}"/>
              </a:ext>
            </a:extLst>
          </p:cNvPr>
          <p:cNvSpPr txBox="1">
            <a:spLocks/>
          </p:cNvSpPr>
          <p:nvPr/>
        </p:nvSpPr>
        <p:spPr>
          <a:xfrm>
            <a:off x="7120577" y="4413175"/>
            <a:ext cx="2278488"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525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Ahmet SAN</a:t>
            </a:r>
          </a:p>
          <a:p>
            <a:pPr algn="l">
              <a:spcBef>
                <a:spcPts val="0"/>
              </a:spcBef>
            </a:pPr>
            <a:r>
              <a:rPr lang="tr-TR" altLang="tr-TR" b="1" dirty="0">
                <a:solidFill>
                  <a:schemeClr val="bg1">
                    <a:lumMod val="95000"/>
                  </a:schemeClr>
                </a:solidFill>
                <a:latin typeface="Calibri" panose="020F0502020204030204" pitchFamily="34" charset="0"/>
              </a:rPr>
              <a:t> Karamürsel 2024</a:t>
            </a:r>
          </a:p>
        </p:txBody>
      </p:sp>
    </p:spTree>
    <p:extLst>
      <p:ext uri="{BB962C8B-B14F-4D97-AF65-F5344CB8AC3E}">
        <p14:creationId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87CAFDAB-0E4C-446E-AF43-4E7E3252ADCE}"/>
              </a:ext>
            </a:extLst>
          </p:cNvPr>
          <p:cNvSpPr>
            <a:spLocks noChangeArrowheads="1"/>
          </p:cNvSpPr>
          <p:nvPr/>
        </p:nvSpPr>
        <p:spPr bwMode="auto">
          <a:xfrm>
            <a:off x="5287106" y="1011364"/>
            <a:ext cx="3774831" cy="312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0BD0D9"/>
              </a:buClr>
              <a:buSzPct val="95000"/>
              <a:buFont typeface="Wingdings 2" pitchFamily="18" charset="2"/>
              <a:buNone/>
              <a:defRPr/>
            </a:pPr>
            <a:r>
              <a:rPr lang="tr-TR" sz="1500" b="1" dirty="0">
                <a:latin typeface="Verdana" pitchFamily="34" charset="0"/>
                <a:cs typeface="Arial" charset="0"/>
              </a:rPr>
              <a:t>Teknik Resimde Perspektifler bir makine parçasının ifade edilmesinde, imalat resimlerinde sıkça kullanılır. Gerçek katı model görüntüsü değildir. Göz yanılgısı ile resmin üç boyutlu gibi görünmesini sağlayan çizimlerdir. 2,5 boyut resim olarak da adlandırılır. </a:t>
            </a:r>
            <a:r>
              <a:rPr lang="tr-TR" sz="1500" b="1" dirty="0" err="1">
                <a:latin typeface="Verdana" pitchFamily="34" charset="0"/>
                <a:cs typeface="Arial" charset="0"/>
              </a:rPr>
              <a:t>AutoCad</a:t>
            </a:r>
            <a:r>
              <a:rPr lang="tr-TR" sz="1500" b="1" dirty="0">
                <a:latin typeface="Verdana" pitchFamily="34" charset="0"/>
                <a:cs typeface="Arial" charset="0"/>
              </a:rPr>
              <a:t> Programında izometrik perspektif çizmek kolaydır. </a:t>
            </a:r>
          </a:p>
        </p:txBody>
      </p:sp>
      <p:pic>
        <p:nvPicPr>
          <p:cNvPr id="2050" name="Picture 2" descr="autocad 2020 logo png ile ilgili görsel sonucu">
            <a:extLst>
              <a:ext uri="{FF2B5EF4-FFF2-40B4-BE49-F238E27FC236}">
                <a16:creationId xmlns:a16="http://schemas.microsoft.com/office/drawing/2014/main" id="{5B8A1714-C233-4037-9272-11FFE21B00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11" b="1000"/>
          <a:stretch/>
        </p:blipFill>
        <p:spPr bwMode="auto">
          <a:xfrm>
            <a:off x="1612699" y="251705"/>
            <a:ext cx="3509107" cy="44290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Resim 4">
            <a:extLst>
              <a:ext uri="{FF2B5EF4-FFF2-40B4-BE49-F238E27FC236}">
                <a16:creationId xmlns:a16="http://schemas.microsoft.com/office/drawing/2014/main" id="{22512464-A4DC-4C70-B3E7-306AFF808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8" name="Title 1">
            <a:extLst>
              <a:ext uri="{FF2B5EF4-FFF2-40B4-BE49-F238E27FC236}">
                <a16:creationId xmlns:a16="http://schemas.microsoft.com/office/drawing/2014/main" id="{498C35BA-3EE8-4382-9855-A918B3C7003E}"/>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72E03FFB-25B2-43FB-8D65-075A26DCC85A}"/>
              </a:ext>
            </a:extLst>
          </p:cNvPr>
          <p:cNvSpPr txBox="1"/>
          <p:nvPr/>
        </p:nvSpPr>
        <p:spPr>
          <a:xfrm>
            <a:off x="0" y="1404704"/>
            <a:ext cx="8686800" cy="2554545"/>
          </a:xfrm>
          <a:prstGeom prst="rect">
            <a:avLst/>
          </a:prstGeom>
          <a:noFill/>
        </p:spPr>
        <p:txBody>
          <a:bodyPr wrap="square">
            <a:spAutoFit/>
          </a:bodyPr>
          <a:lstStyle/>
          <a:p>
            <a:pPr marL="360363" lvl="1" indent="-360363" fontAlgn="auto">
              <a:spcBef>
                <a:spcPts val="0"/>
              </a:spcBef>
              <a:spcAft>
                <a:spcPts val="0"/>
              </a:spcAft>
              <a:defRPr/>
            </a:pPr>
            <a:r>
              <a:rPr lang="tr-TR" b="1" dirty="0">
                <a:solidFill>
                  <a:srgbClr val="FF0000"/>
                </a:solidFill>
              </a:rPr>
              <a:t>   1- İzometrik perspektif için ön hazırlıklar: </a:t>
            </a:r>
            <a:r>
              <a:rPr lang="tr-TR" dirty="0"/>
              <a:t>Perspektif çizmeye başlamadan önce birkaç ön ayar yapmamız gerekir</a:t>
            </a:r>
          </a:p>
          <a:p>
            <a:pPr marL="0" lvl="1" fontAlgn="auto">
              <a:spcBef>
                <a:spcPts val="0"/>
              </a:spcBef>
              <a:spcAft>
                <a:spcPts val="0"/>
              </a:spcAft>
              <a:defRPr/>
            </a:pPr>
            <a:r>
              <a:rPr lang="tr-TR" dirty="0"/>
              <a:t>  </a:t>
            </a:r>
          </a:p>
          <a:p>
            <a:pPr marL="0" lvl="1" fontAlgn="auto">
              <a:spcBef>
                <a:spcPts val="0"/>
              </a:spcBef>
              <a:spcAft>
                <a:spcPts val="0"/>
              </a:spcAft>
              <a:defRPr/>
            </a:pPr>
            <a:r>
              <a:rPr lang="tr-TR" dirty="0"/>
              <a:t>  </a:t>
            </a:r>
            <a:r>
              <a:rPr lang="tr-TR" b="1" u="sng" dirty="0"/>
              <a:t>a) İzometrik Ekran Görüntüsüne Geçmek:</a:t>
            </a:r>
          </a:p>
          <a:p>
            <a:pPr marL="449263" lvl="1" fontAlgn="auto">
              <a:spcBef>
                <a:spcPts val="0"/>
              </a:spcBef>
              <a:spcAft>
                <a:spcPts val="0"/>
              </a:spcAft>
              <a:defRPr/>
            </a:pPr>
            <a:r>
              <a:rPr lang="tr-TR" dirty="0"/>
              <a:t>Normal Çizimlerde grid ve </a:t>
            </a:r>
            <a:r>
              <a:rPr lang="tr-TR" dirty="0" err="1"/>
              <a:t>snaplar</a:t>
            </a:r>
            <a:r>
              <a:rPr lang="tr-TR" dirty="0"/>
              <a:t> yatayda ve dikeyde düz hareket eder. İzometrik perspektif çizerken kolaylık olması açısından </a:t>
            </a:r>
            <a:r>
              <a:rPr lang="tr-TR" dirty="0" err="1"/>
              <a:t>grid’leri</a:t>
            </a:r>
            <a:r>
              <a:rPr lang="tr-TR" dirty="0"/>
              <a:t> 30 derece açı yapacak şekilde ayarlayabiliriz bu işlem için önce ekranın alt tarafında bulunan Grid butonuna sağ tıklanır ve Grid </a:t>
            </a:r>
            <a:r>
              <a:rPr lang="tr-TR" dirty="0" err="1"/>
              <a:t>setting</a:t>
            </a:r>
            <a:r>
              <a:rPr lang="tr-TR" dirty="0"/>
              <a:t> seçilir</a:t>
            </a:r>
          </a:p>
          <a:p>
            <a:pPr marL="0" lvl="1" fontAlgn="auto">
              <a:spcBef>
                <a:spcPts val="0"/>
              </a:spcBef>
              <a:spcAft>
                <a:spcPts val="0"/>
              </a:spcAft>
              <a:defRPr/>
            </a:pPr>
            <a:endParaRPr lang="tr-TR" sz="1600" dirty="0">
              <a:latin typeface="+mn-lt"/>
              <a:cs typeface="+mn-cs"/>
            </a:endParaRPr>
          </a:p>
        </p:txBody>
      </p:sp>
      <p:pic>
        <p:nvPicPr>
          <p:cNvPr id="7" name="Picture 2" descr="autocad 2020 logo png ile ilgili görsel sonucu">
            <a:extLst>
              <a:ext uri="{FF2B5EF4-FFF2-40B4-BE49-F238E27FC236}">
                <a16:creationId xmlns:a16="http://schemas.microsoft.com/office/drawing/2014/main" id="{03B50ACE-5616-4219-82D4-78A02BFB28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1910D39-CB8A-4BBE-8929-762FB6AC9E91}"/>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Perspektif Çizimi-1</a:t>
            </a:r>
          </a:p>
        </p:txBody>
      </p:sp>
      <p:pic>
        <p:nvPicPr>
          <p:cNvPr id="16" name="Resim 15">
            <a:extLst>
              <a:ext uri="{FF2B5EF4-FFF2-40B4-BE49-F238E27FC236}">
                <a16:creationId xmlns:a16="http://schemas.microsoft.com/office/drawing/2014/main" id="{1B44FE18-EA0A-44BF-9CB6-4688A062E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CBB7D42-721A-428C-AB30-5805AAF82D7A}"/>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pic>
        <p:nvPicPr>
          <p:cNvPr id="3" name="Resim 2">
            <a:extLst>
              <a:ext uri="{FF2B5EF4-FFF2-40B4-BE49-F238E27FC236}">
                <a16:creationId xmlns:a16="http://schemas.microsoft.com/office/drawing/2014/main" id="{2DB866EF-B7E5-CD5A-BFDB-F2C18B1D2CFE}"/>
              </a:ext>
            </a:extLst>
          </p:cNvPr>
          <p:cNvPicPr>
            <a:picLocks noChangeAspect="1"/>
          </p:cNvPicPr>
          <p:nvPr/>
        </p:nvPicPr>
        <p:blipFill>
          <a:blip r:embed="rId4"/>
          <a:stretch>
            <a:fillRect/>
          </a:stretch>
        </p:blipFill>
        <p:spPr>
          <a:xfrm>
            <a:off x="1195527" y="3923349"/>
            <a:ext cx="3200847" cy="857370"/>
          </a:xfrm>
          <a:prstGeom prst="rect">
            <a:avLst/>
          </a:prstGeom>
        </p:spPr>
      </p:pic>
      <p:sp>
        <p:nvSpPr>
          <p:cNvPr id="4" name="Açıklama Balonu: Bükülü Çizgi 3">
            <a:extLst>
              <a:ext uri="{FF2B5EF4-FFF2-40B4-BE49-F238E27FC236}">
                <a16:creationId xmlns:a16="http://schemas.microsoft.com/office/drawing/2014/main" id="{10A74816-5033-4003-9A8D-8D09510E5706}"/>
              </a:ext>
            </a:extLst>
          </p:cNvPr>
          <p:cNvSpPr/>
          <p:nvPr/>
        </p:nvSpPr>
        <p:spPr>
          <a:xfrm>
            <a:off x="5164843" y="3756618"/>
            <a:ext cx="2028092" cy="365677"/>
          </a:xfrm>
          <a:prstGeom prst="borderCallout2">
            <a:avLst>
              <a:gd name="adj1" fmla="val 18750"/>
              <a:gd name="adj2" fmla="val 1232"/>
              <a:gd name="adj3" fmla="val 18750"/>
              <a:gd name="adj4" fmla="val -16667"/>
              <a:gd name="adj5" fmla="val 198615"/>
              <a:gd name="adj6" fmla="val -14359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Grid Ayarlarına Giriş</a:t>
            </a:r>
          </a:p>
        </p:txBody>
      </p:sp>
    </p:spTree>
    <p:extLst>
      <p:ext uri="{BB962C8B-B14F-4D97-AF65-F5344CB8AC3E}">
        <p14:creationId xmlns:p14="http://schemas.microsoft.com/office/powerpoint/2010/main" val="46081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EBB6B-D46B-1F85-F870-28A33BB449E5}"/>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DAD4EF65-59A3-4538-6BF8-169E02374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D08FBB3-D13A-3367-C9C7-AA54E10F0D2A}"/>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Perspektif Çizimi-1</a:t>
            </a:r>
          </a:p>
        </p:txBody>
      </p:sp>
      <p:pic>
        <p:nvPicPr>
          <p:cNvPr id="16" name="Resim 15">
            <a:extLst>
              <a:ext uri="{FF2B5EF4-FFF2-40B4-BE49-F238E27FC236}">
                <a16:creationId xmlns:a16="http://schemas.microsoft.com/office/drawing/2014/main" id="{0E3F0500-E70E-F823-1737-476F19D9D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FD6544C3-FD36-6171-E5ED-288C0C5E0412}"/>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pic>
        <p:nvPicPr>
          <p:cNvPr id="5" name="Resim 4">
            <a:extLst>
              <a:ext uri="{FF2B5EF4-FFF2-40B4-BE49-F238E27FC236}">
                <a16:creationId xmlns:a16="http://schemas.microsoft.com/office/drawing/2014/main" id="{1712C2DE-87AA-AF68-A041-EAF0F0400236}"/>
              </a:ext>
            </a:extLst>
          </p:cNvPr>
          <p:cNvPicPr>
            <a:picLocks noChangeAspect="1"/>
          </p:cNvPicPr>
          <p:nvPr/>
        </p:nvPicPr>
        <p:blipFill>
          <a:blip r:embed="rId4"/>
          <a:stretch>
            <a:fillRect/>
          </a:stretch>
        </p:blipFill>
        <p:spPr>
          <a:xfrm>
            <a:off x="2022871" y="1306609"/>
            <a:ext cx="3892889" cy="3524557"/>
          </a:xfrm>
          <a:prstGeom prst="rect">
            <a:avLst/>
          </a:prstGeom>
        </p:spPr>
      </p:pic>
      <p:sp>
        <p:nvSpPr>
          <p:cNvPr id="9" name="Açıklama Balonu: Bükülü Çizgi 8">
            <a:extLst>
              <a:ext uri="{FF2B5EF4-FFF2-40B4-BE49-F238E27FC236}">
                <a16:creationId xmlns:a16="http://schemas.microsoft.com/office/drawing/2014/main" id="{B8DC39EE-3577-AE6D-D3FB-4D057DA84228}"/>
              </a:ext>
            </a:extLst>
          </p:cNvPr>
          <p:cNvSpPr/>
          <p:nvPr/>
        </p:nvSpPr>
        <p:spPr>
          <a:xfrm>
            <a:off x="6281610" y="2886048"/>
            <a:ext cx="2028092" cy="365677"/>
          </a:xfrm>
          <a:prstGeom prst="borderCallout2">
            <a:avLst>
              <a:gd name="adj1" fmla="val 18750"/>
              <a:gd name="adj2" fmla="val 1232"/>
              <a:gd name="adj3" fmla="val 18750"/>
              <a:gd name="adj4" fmla="val -16667"/>
              <a:gd name="adj5" fmla="val 309296"/>
              <a:gd name="adj6" fmla="val -17242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a:t>Isometrik</a:t>
            </a:r>
            <a:r>
              <a:rPr lang="tr-TR" sz="1600" dirty="0"/>
              <a:t> </a:t>
            </a:r>
            <a:r>
              <a:rPr lang="tr-TR" sz="1600" dirty="0" err="1"/>
              <a:t>Snap</a:t>
            </a:r>
            <a:r>
              <a:rPr lang="tr-TR" sz="1600" dirty="0"/>
              <a:t> Seçilir</a:t>
            </a:r>
          </a:p>
        </p:txBody>
      </p:sp>
    </p:spTree>
    <p:extLst>
      <p:ext uri="{BB962C8B-B14F-4D97-AF65-F5344CB8AC3E}">
        <p14:creationId xmlns:p14="http://schemas.microsoft.com/office/powerpoint/2010/main" val="218528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72E03FFB-25B2-43FB-8D65-075A26DCC85A}"/>
              </a:ext>
            </a:extLst>
          </p:cNvPr>
          <p:cNvSpPr txBox="1"/>
          <p:nvPr/>
        </p:nvSpPr>
        <p:spPr>
          <a:xfrm>
            <a:off x="0" y="1404704"/>
            <a:ext cx="8686800" cy="369332"/>
          </a:xfrm>
          <a:prstGeom prst="rect">
            <a:avLst/>
          </a:prstGeom>
          <a:noFill/>
        </p:spPr>
        <p:txBody>
          <a:bodyPr wrap="square">
            <a:spAutoFit/>
          </a:bodyPr>
          <a:lstStyle/>
          <a:p>
            <a:pPr marL="0" lvl="1" fontAlgn="auto">
              <a:spcBef>
                <a:spcPts val="0"/>
              </a:spcBef>
              <a:spcAft>
                <a:spcPts val="0"/>
              </a:spcAft>
              <a:defRPr/>
            </a:pPr>
            <a:r>
              <a:rPr lang="tr-TR" dirty="0"/>
              <a:t>        </a:t>
            </a:r>
            <a:r>
              <a:rPr lang="tr-TR" dirty="0" err="1"/>
              <a:t>Isometrik</a:t>
            </a:r>
            <a:r>
              <a:rPr lang="tr-TR" dirty="0"/>
              <a:t> </a:t>
            </a:r>
            <a:r>
              <a:rPr lang="tr-TR" dirty="0" err="1"/>
              <a:t>snap</a:t>
            </a:r>
            <a:r>
              <a:rPr lang="tr-TR" dirty="0"/>
              <a:t> ayarlanan ekranda gösterge açılı olarak ekrana gelir</a:t>
            </a:r>
            <a:endParaRPr lang="tr-TR" sz="1600" dirty="0">
              <a:latin typeface="+mn-lt"/>
              <a:cs typeface="+mn-cs"/>
            </a:endParaRPr>
          </a:p>
        </p:txBody>
      </p:sp>
      <p:pic>
        <p:nvPicPr>
          <p:cNvPr id="7" name="Picture 2" descr="autocad 2020 logo png ile ilgili görsel sonucu">
            <a:extLst>
              <a:ext uri="{FF2B5EF4-FFF2-40B4-BE49-F238E27FC236}">
                <a16:creationId xmlns:a16="http://schemas.microsoft.com/office/drawing/2014/main" id="{03B50ACE-5616-4219-82D4-78A02BFB28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1910D39-CB8A-4BBE-8929-762FB6AC9E91}"/>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Perspektif Çizimi-1</a:t>
            </a:r>
          </a:p>
        </p:txBody>
      </p:sp>
      <p:pic>
        <p:nvPicPr>
          <p:cNvPr id="16" name="Resim 15">
            <a:extLst>
              <a:ext uri="{FF2B5EF4-FFF2-40B4-BE49-F238E27FC236}">
                <a16:creationId xmlns:a16="http://schemas.microsoft.com/office/drawing/2014/main" id="{1B44FE18-EA0A-44BF-9CB6-4688A062E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CBB7D42-721A-428C-AB30-5805AAF82D7A}"/>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pic>
        <p:nvPicPr>
          <p:cNvPr id="3" name="Resim 2">
            <a:extLst>
              <a:ext uri="{FF2B5EF4-FFF2-40B4-BE49-F238E27FC236}">
                <a16:creationId xmlns:a16="http://schemas.microsoft.com/office/drawing/2014/main" id="{083C7E1A-BCFE-4A91-BF58-2C1DDF98C0EC}"/>
              </a:ext>
            </a:extLst>
          </p:cNvPr>
          <p:cNvPicPr>
            <a:picLocks noChangeAspect="1"/>
          </p:cNvPicPr>
          <p:nvPr/>
        </p:nvPicPr>
        <p:blipFill>
          <a:blip r:embed="rId4"/>
          <a:stretch>
            <a:fillRect/>
          </a:stretch>
        </p:blipFill>
        <p:spPr>
          <a:xfrm>
            <a:off x="336319" y="2226605"/>
            <a:ext cx="3285524" cy="1847205"/>
          </a:xfrm>
          <a:prstGeom prst="rect">
            <a:avLst/>
          </a:prstGeom>
        </p:spPr>
      </p:pic>
      <p:pic>
        <p:nvPicPr>
          <p:cNvPr id="5" name="Resim 4">
            <a:extLst>
              <a:ext uri="{FF2B5EF4-FFF2-40B4-BE49-F238E27FC236}">
                <a16:creationId xmlns:a16="http://schemas.microsoft.com/office/drawing/2014/main" id="{5AF238BC-392F-C204-FC1A-2BD3E7A01AF5}"/>
              </a:ext>
            </a:extLst>
          </p:cNvPr>
          <p:cNvPicPr>
            <a:picLocks noChangeAspect="1"/>
          </p:cNvPicPr>
          <p:nvPr/>
        </p:nvPicPr>
        <p:blipFill>
          <a:blip r:embed="rId5"/>
          <a:stretch>
            <a:fillRect/>
          </a:stretch>
        </p:blipFill>
        <p:spPr>
          <a:xfrm>
            <a:off x="4482568" y="2226605"/>
            <a:ext cx="3388286" cy="1793278"/>
          </a:xfrm>
          <a:prstGeom prst="rect">
            <a:avLst/>
          </a:prstGeom>
        </p:spPr>
      </p:pic>
      <p:sp>
        <p:nvSpPr>
          <p:cNvPr id="9" name="Açıklama Balonu: Bükülü Çizgi 8">
            <a:extLst>
              <a:ext uri="{FF2B5EF4-FFF2-40B4-BE49-F238E27FC236}">
                <a16:creationId xmlns:a16="http://schemas.microsoft.com/office/drawing/2014/main" id="{4EF4FD44-4389-4BA9-9BB4-39C750511965}"/>
              </a:ext>
            </a:extLst>
          </p:cNvPr>
          <p:cNvSpPr/>
          <p:nvPr/>
        </p:nvSpPr>
        <p:spPr>
          <a:xfrm>
            <a:off x="5222747" y="4258168"/>
            <a:ext cx="2215660" cy="675542"/>
          </a:xfrm>
          <a:prstGeom prst="borderCallout2">
            <a:avLst>
              <a:gd name="adj1" fmla="val 18750"/>
              <a:gd name="adj2" fmla="val 1232"/>
              <a:gd name="adj3" fmla="val 18750"/>
              <a:gd name="adj4" fmla="val -16667"/>
              <a:gd name="adj5" fmla="val -101189"/>
              <a:gd name="adj6" fmla="val -1495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a:t>Isometrik</a:t>
            </a:r>
            <a:r>
              <a:rPr lang="tr-TR" sz="1600" dirty="0"/>
              <a:t> </a:t>
            </a:r>
            <a:r>
              <a:rPr lang="tr-TR" sz="1600" dirty="0" err="1"/>
              <a:t>Snap</a:t>
            </a:r>
            <a:r>
              <a:rPr lang="tr-TR" sz="1600" dirty="0"/>
              <a:t> Ayarlanmış Ekran</a:t>
            </a:r>
          </a:p>
        </p:txBody>
      </p:sp>
      <p:sp>
        <p:nvSpPr>
          <p:cNvPr id="10" name="Açıklama Balonu: Bükülü Çizgi 9">
            <a:extLst>
              <a:ext uri="{FF2B5EF4-FFF2-40B4-BE49-F238E27FC236}">
                <a16:creationId xmlns:a16="http://schemas.microsoft.com/office/drawing/2014/main" id="{B3940F95-FFAA-47D0-1150-7C5936E65ED7}"/>
              </a:ext>
            </a:extLst>
          </p:cNvPr>
          <p:cNvSpPr/>
          <p:nvPr/>
        </p:nvSpPr>
        <p:spPr>
          <a:xfrm>
            <a:off x="1027999" y="4258168"/>
            <a:ext cx="2215660" cy="675542"/>
          </a:xfrm>
          <a:prstGeom prst="borderCallout2">
            <a:avLst>
              <a:gd name="adj1" fmla="val 18750"/>
              <a:gd name="adj2" fmla="val 1232"/>
              <a:gd name="adj3" fmla="val 18750"/>
              <a:gd name="adj4" fmla="val -16667"/>
              <a:gd name="adj5" fmla="val -101189"/>
              <a:gd name="adj6" fmla="val -1495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a:t>Rectangular</a:t>
            </a:r>
            <a:r>
              <a:rPr lang="tr-TR" sz="1600" dirty="0"/>
              <a:t> </a:t>
            </a:r>
            <a:r>
              <a:rPr lang="tr-TR" sz="1600" dirty="0" err="1"/>
              <a:t>Snap</a:t>
            </a:r>
            <a:r>
              <a:rPr lang="tr-TR" sz="1600" dirty="0"/>
              <a:t> Ayarlanmış Ekran</a:t>
            </a:r>
          </a:p>
        </p:txBody>
      </p:sp>
    </p:spTree>
    <p:extLst>
      <p:ext uri="{BB962C8B-B14F-4D97-AF65-F5344CB8AC3E}">
        <p14:creationId xmlns:p14="http://schemas.microsoft.com/office/powerpoint/2010/main" val="276047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72E03FFB-25B2-43FB-8D65-075A26DCC85A}"/>
              </a:ext>
            </a:extLst>
          </p:cNvPr>
          <p:cNvSpPr txBox="1"/>
          <p:nvPr/>
        </p:nvSpPr>
        <p:spPr>
          <a:xfrm>
            <a:off x="0" y="1247788"/>
            <a:ext cx="8686800" cy="923330"/>
          </a:xfrm>
          <a:prstGeom prst="rect">
            <a:avLst/>
          </a:prstGeom>
          <a:noFill/>
        </p:spPr>
        <p:txBody>
          <a:bodyPr wrap="square">
            <a:spAutoFit/>
          </a:bodyPr>
          <a:lstStyle/>
          <a:p>
            <a:pPr marL="0" lvl="1" fontAlgn="auto">
              <a:spcBef>
                <a:spcPts val="0"/>
              </a:spcBef>
              <a:spcAft>
                <a:spcPts val="0"/>
              </a:spcAft>
              <a:defRPr/>
            </a:pPr>
            <a:r>
              <a:rPr lang="tr-TR" dirty="0"/>
              <a:t>b) Polar </a:t>
            </a:r>
            <a:r>
              <a:rPr lang="tr-TR" dirty="0" err="1"/>
              <a:t>Tracking</a:t>
            </a:r>
            <a:r>
              <a:rPr lang="tr-TR" dirty="0"/>
              <a:t> ayarını 30 derece ve katları olarak ayarlanır:</a:t>
            </a:r>
          </a:p>
          <a:p>
            <a:pPr marL="0" lvl="1" fontAlgn="auto">
              <a:spcBef>
                <a:spcPts val="0"/>
              </a:spcBef>
              <a:spcAft>
                <a:spcPts val="0"/>
              </a:spcAft>
              <a:defRPr/>
            </a:pPr>
            <a:r>
              <a:rPr lang="tr-TR" dirty="0"/>
              <a:t>Polar </a:t>
            </a:r>
            <a:r>
              <a:rPr lang="tr-TR" dirty="0" err="1"/>
              <a:t>tracking</a:t>
            </a:r>
            <a:r>
              <a:rPr lang="tr-TR" dirty="0"/>
              <a:t> çizimlerde yeşil </a:t>
            </a:r>
            <a:r>
              <a:rPr lang="tr-TR" dirty="0" err="1"/>
              <a:t>klavuz</a:t>
            </a:r>
            <a:r>
              <a:rPr lang="tr-TR" dirty="0"/>
              <a:t> çizgileri ile bize </a:t>
            </a:r>
            <a:r>
              <a:rPr lang="tr-TR" dirty="0" err="1"/>
              <a:t>klavuzluk</a:t>
            </a:r>
            <a:r>
              <a:rPr lang="tr-TR" dirty="0"/>
              <a:t> eden özelliktir. Bu ayarı 30 ve katları olarak </a:t>
            </a:r>
            <a:r>
              <a:rPr lang="tr-TR" dirty="0" err="1"/>
              <a:t>değitiriyoruz</a:t>
            </a:r>
            <a:endParaRPr lang="tr-TR" sz="1600" dirty="0">
              <a:latin typeface="+mn-lt"/>
              <a:cs typeface="+mn-cs"/>
            </a:endParaRPr>
          </a:p>
        </p:txBody>
      </p:sp>
      <p:pic>
        <p:nvPicPr>
          <p:cNvPr id="7" name="Picture 2" descr="autocad 2020 logo png ile ilgili görsel sonucu">
            <a:extLst>
              <a:ext uri="{FF2B5EF4-FFF2-40B4-BE49-F238E27FC236}">
                <a16:creationId xmlns:a16="http://schemas.microsoft.com/office/drawing/2014/main" id="{03B50ACE-5616-4219-82D4-78A02BFB28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1910D39-CB8A-4BBE-8929-762FB6AC9E91}"/>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Perspektif Çizimi-1</a:t>
            </a:r>
          </a:p>
        </p:txBody>
      </p:sp>
      <p:pic>
        <p:nvPicPr>
          <p:cNvPr id="16" name="Resim 15">
            <a:extLst>
              <a:ext uri="{FF2B5EF4-FFF2-40B4-BE49-F238E27FC236}">
                <a16:creationId xmlns:a16="http://schemas.microsoft.com/office/drawing/2014/main" id="{1B44FE18-EA0A-44BF-9CB6-4688A062E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CBB7D42-721A-428C-AB30-5805AAF82D7A}"/>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pic>
        <p:nvPicPr>
          <p:cNvPr id="4" name="Resim 3">
            <a:extLst>
              <a:ext uri="{FF2B5EF4-FFF2-40B4-BE49-F238E27FC236}">
                <a16:creationId xmlns:a16="http://schemas.microsoft.com/office/drawing/2014/main" id="{C63BD0B5-3625-E3B0-1AC0-2F5C21BC50C1}"/>
              </a:ext>
            </a:extLst>
          </p:cNvPr>
          <p:cNvPicPr>
            <a:picLocks noChangeAspect="1"/>
          </p:cNvPicPr>
          <p:nvPr/>
        </p:nvPicPr>
        <p:blipFill>
          <a:blip r:embed="rId4"/>
          <a:stretch>
            <a:fillRect/>
          </a:stretch>
        </p:blipFill>
        <p:spPr>
          <a:xfrm>
            <a:off x="2182090" y="2776258"/>
            <a:ext cx="1439295" cy="1819681"/>
          </a:xfrm>
          <a:prstGeom prst="rect">
            <a:avLst/>
          </a:prstGeom>
        </p:spPr>
      </p:pic>
      <p:sp>
        <p:nvSpPr>
          <p:cNvPr id="5" name="Açıklama Balonu: Bükülü Çizgi 4">
            <a:extLst>
              <a:ext uri="{FF2B5EF4-FFF2-40B4-BE49-F238E27FC236}">
                <a16:creationId xmlns:a16="http://schemas.microsoft.com/office/drawing/2014/main" id="{A06FBB5F-5C19-4090-85C6-0D237E00EE39}"/>
              </a:ext>
            </a:extLst>
          </p:cNvPr>
          <p:cNvSpPr/>
          <p:nvPr/>
        </p:nvSpPr>
        <p:spPr>
          <a:xfrm>
            <a:off x="5522616" y="3357664"/>
            <a:ext cx="2215660" cy="675542"/>
          </a:xfrm>
          <a:prstGeom prst="borderCallout2">
            <a:avLst>
              <a:gd name="adj1" fmla="val 18750"/>
              <a:gd name="adj2" fmla="val 1232"/>
              <a:gd name="adj3" fmla="val 18750"/>
              <a:gd name="adj4" fmla="val -16667"/>
              <a:gd name="adj5" fmla="val 1844"/>
              <a:gd name="adj6" fmla="val -11300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30,60,90,120 </a:t>
            </a:r>
          </a:p>
          <a:p>
            <a:pPr algn="ctr"/>
            <a:r>
              <a:rPr lang="tr-TR" sz="1600" dirty="0"/>
              <a:t>Açıları seçilir</a:t>
            </a:r>
          </a:p>
        </p:txBody>
      </p:sp>
    </p:spTree>
    <p:extLst>
      <p:ext uri="{BB962C8B-B14F-4D97-AF65-F5344CB8AC3E}">
        <p14:creationId xmlns:p14="http://schemas.microsoft.com/office/powerpoint/2010/main" val="169923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03B50ACE-5616-4219-82D4-78A02BFB28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1910D39-CB8A-4BBE-8929-762FB6AC9E91}"/>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Perspektif Çizimi-1</a:t>
            </a:r>
          </a:p>
        </p:txBody>
      </p:sp>
      <p:pic>
        <p:nvPicPr>
          <p:cNvPr id="16" name="Resim 15">
            <a:extLst>
              <a:ext uri="{FF2B5EF4-FFF2-40B4-BE49-F238E27FC236}">
                <a16:creationId xmlns:a16="http://schemas.microsoft.com/office/drawing/2014/main" id="{1B44FE18-EA0A-44BF-9CB6-4688A062E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CBB7D42-721A-428C-AB30-5805AAF82D7A}"/>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2024</a:t>
            </a:r>
          </a:p>
        </p:txBody>
      </p:sp>
      <p:pic>
        <p:nvPicPr>
          <p:cNvPr id="4" name="Resim 3">
            <a:extLst>
              <a:ext uri="{FF2B5EF4-FFF2-40B4-BE49-F238E27FC236}">
                <a16:creationId xmlns:a16="http://schemas.microsoft.com/office/drawing/2014/main" id="{BDFA51E4-EBD5-81AF-A2DC-F150B3797CA9}"/>
              </a:ext>
            </a:extLst>
          </p:cNvPr>
          <p:cNvPicPr>
            <a:picLocks noChangeAspect="1"/>
          </p:cNvPicPr>
          <p:nvPr/>
        </p:nvPicPr>
        <p:blipFill>
          <a:blip r:embed="rId4"/>
          <a:stretch>
            <a:fillRect/>
          </a:stretch>
        </p:blipFill>
        <p:spPr>
          <a:xfrm>
            <a:off x="2405920" y="2457867"/>
            <a:ext cx="3587773" cy="2254752"/>
          </a:xfrm>
          <a:prstGeom prst="rect">
            <a:avLst/>
          </a:prstGeom>
        </p:spPr>
      </p:pic>
      <p:sp>
        <p:nvSpPr>
          <p:cNvPr id="5" name="Açıklama Balonu: Bükülü Çizgi 4">
            <a:extLst>
              <a:ext uri="{FF2B5EF4-FFF2-40B4-BE49-F238E27FC236}">
                <a16:creationId xmlns:a16="http://schemas.microsoft.com/office/drawing/2014/main" id="{8A04465B-B799-43FF-A622-1E18ADF109B7}"/>
              </a:ext>
            </a:extLst>
          </p:cNvPr>
          <p:cNvSpPr/>
          <p:nvPr/>
        </p:nvSpPr>
        <p:spPr>
          <a:xfrm>
            <a:off x="6834556" y="2691288"/>
            <a:ext cx="2215660" cy="1288601"/>
          </a:xfrm>
          <a:prstGeom prst="borderCallout2">
            <a:avLst>
              <a:gd name="adj1" fmla="val 18750"/>
              <a:gd name="adj2" fmla="val 1232"/>
              <a:gd name="adj3" fmla="val 18750"/>
              <a:gd name="adj4" fmla="val -16667"/>
              <a:gd name="adj5" fmla="val 65911"/>
              <a:gd name="adj6" fmla="val -6359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Ön Ayarlamalar Yapıldıktan sonar perspektif resminin çizilmiş hali</a:t>
            </a:r>
          </a:p>
        </p:txBody>
      </p:sp>
    </p:spTree>
    <p:extLst>
      <p:ext uri="{BB962C8B-B14F-4D97-AF65-F5344CB8AC3E}">
        <p14:creationId xmlns:p14="http://schemas.microsoft.com/office/powerpoint/2010/main" val="110613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03B50ACE-5616-4219-82D4-78A02BFB28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1910D39-CB8A-4BBE-8929-762FB6AC9E91}"/>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Perspektif Çizimi-1</a:t>
            </a:r>
          </a:p>
        </p:txBody>
      </p:sp>
      <p:pic>
        <p:nvPicPr>
          <p:cNvPr id="16" name="Resim 15">
            <a:extLst>
              <a:ext uri="{FF2B5EF4-FFF2-40B4-BE49-F238E27FC236}">
                <a16:creationId xmlns:a16="http://schemas.microsoft.com/office/drawing/2014/main" id="{1B44FE18-EA0A-44BF-9CB6-4688A062E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402" y="2040640"/>
            <a:ext cx="2293905" cy="1875019"/>
          </a:xfrm>
          <a:prstGeom prst="rect">
            <a:avLst/>
          </a:prstGeom>
        </p:spPr>
      </p:pic>
      <p:sp>
        <p:nvSpPr>
          <p:cNvPr id="17" name="Title 1">
            <a:extLst>
              <a:ext uri="{FF2B5EF4-FFF2-40B4-BE49-F238E27FC236}">
                <a16:creationId xmlns:a16="http://schemas.microsoft.com/office/drawing/2014/main" id="{2CBB7D42-721A-428C-AB30-5805AAF82D7A}"/>
              </a:ext>
            </a:extLst>
          </p:cNvPr>
          <p:cNvSpPr txBox="1">
            <a:spLocks/>
          </p:cNvSpPr>
          <p:nvPr/>
        </p:nvSpPr>
        <p:spPr>
          <a:xfrm>
            <a:off x="3308894" y="4244622"/>
            <a:ext cx="2379526" cy="82654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ctr">
              <a:spcBef>
                <a:spcPts val="0"/>
              </a:spcBef>
            </a:pPr>
            <a:r>
              <a:rPr lang="tr-TR" altLang="tr-TR" sz="2200" b="1" dirty="0">
                <a:solidFill>
                  <a:schemeClr val="tx1"/>
                </a:solidFill>
                <a:latin typeface="Calibri" panose="020F0502020204030204" pitchFamily="34" charset="0"/>
              </a:rPr>
              <a:t>Ahmet SAN</a:t>
            </a:r>
          </a:p>
          <a:p>
            <a:pPr algn="ctr">
              <a:spcBef>
                <a:spcPts val="0"/>
              </a:spcBef>
            </a:pPr>
            <a:r>
              <a:rPr lang="tr-TR" altLang="tr-TR" sz="2200" b="1" dirty="0">
                <a:solidFill>
                  <a:schemeClr val="tx1"/>
                </a:solidFill>
                <a:latin typeface="Calibri" panose="020F0502020204030204" pitchFamily="34" charset="0"/>
              </a:rPr>
              <a:t> Karamürsel 2024</a:t>
            </a:r>
          </a:p>
        </p:txBody>
      </p:sp>
      <p:pic>
        <p:nvPicPr>
          <p:cNvPr id="4098" name="Picture 2" descr="ahmet san karamürsel ile ilgili görsel sonucu">
            <a:extLst>
              <a:ext uri="{FF2B5EF4-FFF2-40B4-BE49-F238E27FC236}">
                <a16:creationId xmlns:a16="http://schemas.microsoft.com/office/drawing/2014/main" id="{A97F1104-1B71-4F0A-A2A4-4D8B41A6CF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133" t="-84" r="51660" b="50464"/>
          <a:stretch/>
        </p:blipFill>
        <p:spPr bwMode="auto">
          <a:xfrm>
            <a:off x="3618088" y="1701012"/>
            <a:ext cx="1907823" cy="2371828"/>
          </a:xfrm>
          <a:prstGeom prst="rect">
            <a:avLst/>
          </a:prstGeom>
          <a:ln w="38100" cap="sq">
            <a:solidFill>
              <a:srgbClr val="00000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8B575A22-5426-407A-BD25-DB2E26322B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93" y="1587444"/>
            <a:ext cx="2351263" cy="2485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606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Ekran Gösterisi (16:9)</PresentationFormat>
  <Paragraphs>38</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Verdana</vt:lpstr>
      <vt:lpstr>Wingdings 2</vt:lpstr>
      <vt:lpstr>Office Theme</vt:lpstr>
      <vt:lpstr>Perpektif Çizimi-1</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2024-12-10T19:18:04Z</dcterms:modified>
</cp:coreProperties>
</file>